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61" r:id="rId7"/>
    <p:sldId id="260" r:id="rId8"/>
    <p:sldId id="262" r:id="rId9"/>
    <p:sldId id="277" r:id="rId10"/>
    <p:sldId id="283" r:id="rId11"/>
    <p:sldId id="274" r:id="rId12"/>
    <p:sldId id="282" r:id="rId13"/>
    <p:sldId id="284" r:id="rId14"/>
    <p:sldId id="265" r:id="rId15"/>
    <p:sldId id="266" r:id="rId16"/>
    <p:sldId id="273" r:id="rId17"/>
    <p:sldId id="272" r:id="rId18"/>
    <p:sldId id="269" r:id="rId19"/>
    <p:sldId id="288" r:id="rId20"/>
    <p:sldId id="285" r:id="rId21"/>
    <p:sldId id="286" r:id="rId22"/>
    <p:sldId id="287" r:id="rId23"/>
    <p:sldId id="25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6877"/>
    <a:srgbClr val="486D74"/>
    <a:srgbClr val="0053A5"/>
    <a:srgbClr val="9C7C8C"/>
    <a:srgbClr val="532939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/>
    <p:restoredTop sz="85040" autoAdjust="0"/>
  </p:normalViewPr>
  <p:slideViewPr>
    <p:cSldViewPr snapToGrid="0" snapToObjects="1">
      <p:cViewPr varScale="1">
        <p:scale>
          <a:sx n="60" d="100"/>
          <a:sy n="60" d="100"/>
        </p:scale>
        <p:origin x="154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1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tif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asmania360.com/panoramas/Painted-Cliffs-Maria-Island/thumb_hug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1359"/>
            <a:ext cx="9144000" cy="3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6854843" y="5564994"/>
            <a:ext cx="2162158" cy="121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08" y="6012324"/>
            <a:ext cx="8013597" cy="6544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4266524"/>
            <a:ext cx="9143999" cy="1347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4344543"/>
            <a:ext cx="8013596" cy="1320067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196752"/>
            <a:ext cx="9143999" cy="2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87" y="5590534"/>
            <a:ext cx="393539" cy="28437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08" y="391921"/>
            <a:ext cx="2534857" cy="10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2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asmania360.com/panoramas/Painted-Cliffs-Maria-Island/thumb_hug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815"/>
            <a:ext cx="9144000" cy="31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3602038"/>
            <a:ext cx="6261100" cy="807916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280851" y="5604973"/>
            <a:ext cx="2627776" cy="121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 userDrawn="1"/>
        </p:nvSpPr>
        <p:spPr>
          <a:xfrm>
            <a:off x="520860" y="5223481"/>
            <a:ext cx="775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2" y="285488"/>
            <a:ext cx="2534857" cy="101141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870446"/>
            <a:ext cx="9144000" cy="11718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 userDrawn="1"/>
        </p:nvSpPr>
        <p:spPr>
          <a:xfrm>
            <a:off x="8083791" y="4787912"/>
            <a:ext cx="393539" cy="2843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2" y="4245171"/>
            <a:ext cx="5370969" cy="797086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29" y="4404861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6" y="3900263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694" y="5743171"/>
            <a:ext cx="926026" cy="64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2" y="5838689"/>
            <a:ext cx="515735" cy="515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4" y="5940780"/>
            <a:ext cx="975392" cy="333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27" y="5914751"/>
            <a:ext cx="1395006" cy="3627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55" y="5836108"/>
            <a:ext cx="1350354" cy="5804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3" y="5919435"/>
            <a:ext cx="1116418" cy="4721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9" y="5854874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6576"/>
            <a:ext cx="7886700" cy="1325563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9567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51D3E8-4B91-A447-A032-125574C09F9C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96F6471-289F-844E-8738-C491ED12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9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00200"/>
            <a:ext cx="78867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1189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 preferRelativeResize="0"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973" y="6077548"/>
            <a:ext cx="1831075" cy="5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Arnold Sullivan, Dave Bi, Harun Rashid, Christine Chung &amp; Jiawei Liu</a:t>
            </a:r>
          </a:p>
          <a:p>
            <a:r>
              <a:rPr lang="en-AU" dirty="0"/>
              <a:t>13 Sep. 2019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6478" y="4180770"/>
            <a:ext cx="8843749" cy="1320067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</a:rPr>
              <a:t>The impact of the Indian Ocean and North Pacific in Austral-Asian Monsoon &amp; ENSO in the ACCESS-CM2 </a:t>
            </a:r>
            <a:r>
              <a:rPr lang="en-AU" dirty="0" err="1">
                <a:solidFill>
                  <a:schemeClr val="bg1">
                    <a:lumMod val="85000"/>
                  </a:schemeClr>
                </a:solidFill>
              </a:rPr>
              <a:t>piControl</a:t>
            </a:r>
            <a:r>
              <a:rPr lang="en-AU" dirty="0">
                <a:solidFill>
                  <a:schemeClr val="bg1">
                    <a:lumMod val="85000"/>
                  </a:schemeClr>
                </a:solidFill>
              </a:rPr>
              <a:t> runs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79D1F1C3-AFC5-4627-A6AD-290A5BD66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80" t="22567" r="11048" b="46007"/>
          <a:stretch/>
        </p:blipFill>
        <p:spPr>
          <a:xfrm>
            <a:off x="3076703" y="582986"/>
            <a:ext cx="2364645" cy="16752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5B77AB-4D10-4F87-9704-28551BA8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45" y="4732660"/>
            <a:ext cx="3665220" cy="19621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0F144-0C4D-433F-9F6A-AE9673A1B39C}"/>
              </a:ext>
            </a:extLst>
          </p:cNvPr>
          <p:cNvSpPr txBox="1">
            <a:spLocks/>
          </p:cNvSpPr>
          <p:nvPr/>
        </p:nvSpPr>
        <p:spPr>
          <a:xfrm>
            <a:off x="482601" y="623392"/>
            <a:ext cx="2522980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Indian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90719-8B61-4C24-9B52-C8D69F701AE9}"/>
              </a:ext>
            </a:extLst>
          </p:cNvPr>
          <p:cNvSpPr txBox="1">
            <a:spLocks/>
          </p:cNvSpPr>
          <p:nvPr/>
        </p:nvSpPr>
        <p:spPr>
          <a:xfrm>
            <a:off x="482601" y="2638043"/>
            <a:ext cx="2522980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8A657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Observational Precipitation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Averaged </a:t>
            </a:r>
            <a:r>
              <a:rPr lang="en-US" sz="17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over 60</a:t>
            </a:r>
            <a:r>
              <a:rPr lang="en-US" sz="1700" b="1" baseline="30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7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E-100</a:t>
            </a:r>
            <a:r>
              <a:rPr lang="en-US" sz="1700" b="1" baseline="30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7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Checking precipitation Bias in CM2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FF99-36FF-47D6-9CB7-AE8DB921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40" y="2433805"/>
            <a:ext cx="3717969" cy="199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EB1A5-E12F-4493-A667-747331B04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5" y="4732660"/>
            <a:ext cx="3717969" cy="1990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365914-19E2-415C-8448-6A016761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268302"/>
            <a:ext cx="3665220" cy="1962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FC774-1538-43FB-8039-E0E0F4BC81A9}"/>
              </a:ext>
            </a:extLst>
          </p:cNvPr>
          <p:cNvSpPr txBox="1"/>
          <p:nvPr/>
        </p:nvSpPr>
        <p:spPr>
          <a:xfrm>
            <a:off x="7676805" y="2927558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EA62C-4814-4F04-B73A-8D8E43F0DD10}"/>
              </a:ext>
            </a:extLst>
          </p:cNvPr>
          <p:cNvSpPr txBox="1"/>
          <p:nvPr/>
        </p:nvSpPr>
        <p:spPr>
          <a:xfrm>
            <a:off x="4468321" y="4703068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51B12-5DB5-4253-A6C8-7C5AF39C4C4B}"/>
              </a:ext>
            </a:extLst>
          </p:cNvPr>
          <p:cNvSpPr txBox="1"/>
          <p:nvPr/>
        </p:nvSpPr>
        <p:spPr>
          <a:xfrm>
            <a:off x="3940463" y="32998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A9E97-7DEF-4044-9A05-4081BD7EF22D}"/>
              </a:ext>
            </a:extLst>
          </p:cNvPr>
          <p:cNvSpPr txBox="1"/>
          <p:nvPr/>
        </p:nvSpPr>
        <p:spPr>
          <a:xfrm>
            <a:off x="0" y="495359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Obs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6CD40E-4BD3-4B27-A302-00E684F84E07}"/>
              </a:ext>
            </a:extLst>
          </p:cNvPr>
          <p:cNvSpPr/>
          <p:nvPr/>
        </p:nvSpPr>
        <p:spPr>
          <a:xfrm>
            <a:off x="6645556" y="807644"/>
            <a:ext cx="1113906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40CBDF-468B-4772-A136-BFE77F099A5A}"/>
              </a:ext>
            </a:extLst>
          </p:cNvPr>
          <p:cNvSpPr/>
          <p:nvPr/>
        </p:nvSpPr>
        <p:spPr>
          <a:xfrm>
            <a:off x="7547493" y="1684638"/>
            <a:ext cx="1113906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8C06C4-3EB9-40F6-B0D9-D46F9977DE6A}"/>
              </a:ext>
            </a:extLst>
          </p:cNvPr>
          <p:cNvSpPr/>
          <p:nvPr/>
        </p:nvSpPr>
        <p:spPr>
          <a:xfrm>
            <a:off x="3665020" y="1322885"/>
            <a:ext cx="139480" cy="1954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777E98-AF9D-4B07-9BCB-67A81D413774}"/>
              </a:ext>
            </a:extLst>
          </p:cNvPr>
          <p:cNvCxnSpPr>
            <a:cxnSpLocks/>
          </p:cNvCxnSpPr>
          <p:nvPr/>
        </p:nvCxnSpPr>
        <p:spPr>
          <a:xfrm flipV="1">
            <a:off x="2228654" y="1535073"/>
            <a:ext cx="1365244" cy="175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8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CAA76D-A2F5-40F0-BF34-4B192EB2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Spectra of Australia Monsoon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855124-9747-48AF-BE24-486F0A5A9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969232"/>
            <a:ext cx="4915159" cy="492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84D33-2F90-4FC6-A0F1-8A9858138CA6}"/>
              </a:ext>
            </a:extLst>
          </p:cNvPr>
          <p:cNvSpPr txBox="1"/>
          <p:nvPr/>
        </p:nvSpPr>
        <p:spPr>
          <a:xfrm>
            <a:off x="7641829" y="106139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5B-3567-4C53-91A0-C1AC2978C467}"/>
              </a:ext>
            </a:extLst>
          </p:cNvPr>
          <p:cNvSpPr txBox="1"/>
          <p:nvPr/>
        </p:nvSpPr>
        <p:spPr>
          <a:xfrm>
            <a:off x="6396643" y="353918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EA45D-AF04-4113-B7CF-F3A1D0FF918B}"/>
              </a:ext>
            </a:extLst>
          </p:cNvPr>
          <p:cNvSpPr txBox="1"/>
          <p:nvPr/>
        </p:nvSpPr>
        <p:spPr>
          <a:xfrm>
            <a:off x="5159238" y="106139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EE5F8-473C-43F7-BDCD-A971D8C5B8EE}"/>
              </a:ext>
            </a:extLst>
          </p:cNvPr>
          <p:cNvSpPr/>
          <p:nvPr/>
        </p:nvSpPr>
        <p:spPr>
          <a:xfrm>
            <a:off x="5064245" y="914400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9BAA1-678D-4620-87EC-2F107A7D8D83}"/>
              </a:ext>
            </a:extLst>
          </p:cNvPr>
          <p:cNvSpPr txBox="1"/>
          <p:nvPr/>
        </p:nvSpPr>
        <p:spPr>
          <a:xfrm>
            <a:off x="4569951" y="587002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b="1" dirty="0">
                <a:solidFill>
                  <a:srgbClr val="FF0000"/>
                </a:solidFill>
              </a:rPr>
              <a:t>5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r>
              <a:rPr lang="en-AU" sz="1000" b="1" dirty="0">
                <a:solidFill>
                  <a:srgbClr val="FF0000"/>
                </a:solidFill>
              </a:rPr>
              <a:t> -&gt;|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8DB07-D53B-4371-A8E9-03DB37E62A87}"/>
              </a:ext>
            </a:extLst>
          </p:cNvPr>
          <p:cNvSpPr txBox="1"/>
          <p:nvPr/>
        </p:nvSpPr>
        <p:spPr>
          <a:xfrm>
            <a:off x="5243255" y="585165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rgbClr val="FF0000"/>
                </a:solidFill>
              </a:rPr>
              <a:t>|&lt;- 1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endParaRPr lang="en-AU" sz="10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13BA6-8F4B-48CB-A4F8-4DB48A9A580F}"/>
              </a:ext>
            </a:extLst>
          </p:cNvPr>
          <p:cNvSpPr/>
          <p:nvPr/>
        </p:nvSpPr>
        <p:spPr>
          <a:xfrm>
            <a:off x="7530505" y="914400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5E5F9-E04C-4638-BBBA-1DA549B22ED9}"/>
              </a:ext>
            </a:extLst>
          </p:cNvPr>
          <p:cNvSpPr/>
          <p:nvPr/>
        </p:nvSpPr>
        <p:spPr>
          <a:xfrm>
            <a:off x="6285319" y="3410953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1F7FF-DE94-4D71-9D7F-1F65A175E48C}"/>
              </a:ext>
            </a:extLst>
          </p:cNvPr>
          <p:cNvSpPr/>
          <p:nvPr/>
        </p:nvSpPr>
        <p:spPr>
          <a:xfrm>
            <a:off x="505678" y="4269400"/>
            <a:ext cx="2327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U850 averaged over 2.5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S-15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S, 110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E-150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364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CAA76D-A2F5-40F0-BF34-4B192EB2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Power Spectra of WYMI</a:t>
            </a:r>
            <a:endParaRPr lang="en-US" sz="2275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8E74D8-82E7-4E65-A358-22EDD3C6A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484" y="786067"/>
            <a:ext cx="5391149" cy="528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EF16C-922E-49AE-82E0-F41C69CD651E}"/>
              </a:ext>
            </a:extLst>
          </p:cNvPr>
          <p:cNvSpPr txBox="1"/>
          <p:nvPr/>
        </p:nvSpPr>
        <p:spPr>
          <a:xfrm>
            <a:off x="7508825" y="87672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F6A19-65CD-42A9-A473-8EC2E01B008A}"/>
              </a:ext>
            </a:extLst>
          </p:cNvPr>
          <p:cNvSpPr txBox="1"/>
          <p:nvPr/>
        </p:nvSpPr>
        <p:spPr>
          <a:xfrm>
            <a:off x="6172200" y="353918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D4A85-FF18-490D-8914-405E5114E342}"/>
              </a:ext>
            </a:extLst>
          </p:cNvPr>
          <p:cNvSpPr txBox="1"/>
          <p:nvPr/>
        </p:nvSpPr>
        <p:spPr>
          <a:xfrm>
            <a:off x="4804683" y="866877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B884E-7FE1-4E42-8C2C-B4A64E6AA2B9}"/>
              </a:ext>
            </a:extLst>
          </p:cNvPr>
          <p:cNvSpPr/>
          <p:nvPr/>
        </p:nvSpPr>
        <p:spPr>
          <a:xfrm>
            <a:off x="4643671" y="786067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B814C-5451-4B02-9243-A3C67A5BDA9F}"/>
              </a:ext>
            </a:extLst>
          </p:cNvPr>
          <p:cNvSpPr txBox="1"/>
          <p:nvPr/>
        </p:nvSpPr>
        <p:spPr>
          <a:xfrm>
            <a:off x="4149377" y="458669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b="1" dirty="0">
                <a:solidFill>
                  <a:srgbClr val="FF0000"/>
                </a:solidFill>
              </a:rPr>
              <a:t>5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r>
              <a:rPr lang="en-AU" sz="1000" b="1" dirty="0">
                <a:solidFill>
                  <a:srgbClr val="FF0000"/>
                </a:solidFill>
              </a:rPr>
              <a:t> -&gt;|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C291D-5E93-472B-A493-E3E880FA06B7}"/>
              </a:ext>
            </a:extLst>
          </p:cNvPr>
          <p:cNvSpPr txBox="1"/>
          <p:nvPr/>
        </p:nvSpPr>
        <p:spPr>
          <a:xfrm>
            <a:off x="4822681" y="456832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rgbClr val="FF0000"/>
                </a:solidFill>
              </a:rPr>
              <a:t>|&lt;- 1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endParaRPr lang="en-AU" sz="10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9C6765-521F-4939-8054-E8CCD5138D0E}"/>
              </a:ext>
            </a:extLst>
          </p:cNvPr>
          <p:cNvSpPr/>
          <p:nvPr/>
        </p:nvSpPr>
        <p:spPr>
          <a:xfrm>
            <a:off x="7364249" y="786067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570943-DE96-47C7-9D2D-EE5E17B4FCCE}"/>
              </a:ext>
            </a:extLst>
          </p:cNvPr>
          <p:cNvSpPr/>
          <p:nvPr/>
        </p:nvSpPr>
        <p:spPr>
          <a:xfrm>
            <a:off x="5983058" y="3427729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66783-06EE-482C-93D3-E586BDEEE417}"/>
              </a:ext>
            </a:extLst>
          </p:cNvPr>
          <p:cNvSpPr/>
          <p:nvPr/>
        </p:nvSpPr>
        <p:spPr>
          <a:xfrm>
            <a:off x="363475" y="5130534"/>
            <a:ext cx="288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U850-U200 averaged over </a:t>
            </a:r>
          </a:p>
          <a:p>
            <a:r>
              <a:rPr lang="en-AU" sz="2400" b="1" dirty="0">
                <a:solidFill>
                  <a:srgbClr val="FF0000"/>
                </a:solidFill>
              </a:rPr>
              <a:t>0-20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N, 40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E-110</a:t>
            </a:r>
            <a:r>
              <a:rPr lang="en-AU" sz="2400" b="1" baseline="30000" dirty="0">
                <a:solidFill>
                  <a:srgbClr val="FF0000"/>
                </a:solidFill>
              </a:rPr>
              <a:t>o</a:t>
            </a:r>
            <a:r>
              <a:rPr lang="en-AU" sz="2400" b="1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555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journals.ametsoc.org/na101/home/literatum/publisher/ams/journals/content/clim/2009/15200442-22.19/2009jcli2694.1/production/images/large/i1520-0442-22-19-5046-f03.jpeg">
            <a:extLst>
              <a:ext uri="{FF2B5EF4-FFF2-40B4-BE49-F238E27FC236}">
                <a16:creationId xmlns:a16="http://schemas.microsoft.com/office/drawing/2014/main" id="{5322375C-3E79-480A-B659-9E5EC0CD5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6"/>
          <a:stretch/>
        </p:blipFill>
        <p:spPr bwMode="auto">
          <a:xfrm>
            <a:off x="628650" y="1716588"/>
            <a:ext cx="7886700" cy="43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DC568B-3CE3-4619-94A1-8AD6D075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ENSO Induced Precipitation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231792-FD94-45D0-815C-0379DB7F6D7B}"/>
              </a:ext>
            </a:extLst>
          </p:cNvPr>
          <p:cNvSpPr/>
          <p:nvPr/>
        </p:nvSpPr>
        <p:spPr>
          <a:xfrm>
            <a:off x="6279724" y="4067593"/>
            <a:ext cx="1693202" cy="97276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EC66BA-5954-449B-B0E7-52DEA7586834}"/>
              </a:ext>
            </a:extLst>
          </p:cNvPr>
          <p:cNvSpPr/>
          <p:nvPr/>
        </p:nvSpPr>
        <p:spPr>
          <a:xfrm>
            <a:off x="5387152" y="4418060"/>
            <a:ext cx="971829" cy="29183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1E3CD2-D430-418A-9558-B96473AEB5E5}"/>
              </a:ext>
            </a:extLst>
          </p:cNvPr>
          <p:cNvSpPr/>
          <p:nvPr/>
        </p:nvSpPr>
        <p:spPr>
          <a:xfrm>
            <a:off x="9643" y="5934670"/>
            <a:ext cx="7092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Cai, W. A Sullivan, T Cowan: Rainfall teleconnections with Indo-Pacific variability in the WCRP CMIP3 models. Journal of climate 22 (19), 5046-5071 (2009).</a:t>
            </a:r>
          </a:p>
        </p:txBody>
      </p:sp>
    </p:spTree>
    <p:extLst>
      <p:ext uri="{BB962C8B-B14F-4D97-AF65-F5344CB8AC3E}">
        <p14:creationId xmlns:p14="http://schemas.microsoft.com/office/powerpoint/2010/main" val="110788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B3A0-A749-4552-BD34-A6ABCE90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SON: NCEP vs ENSO from </a:t>
            </a:r>
            <a:r>
              <a:rPr lang="en-AU" dirty="0" err="1"/>
              <a:t>HadISST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EE042-71C6-429B-9822-B82FB0F7D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0104" y="2229928"/>
            <a:ext cx="3886200" cy="35427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8569A9-4191-41BC-8D7C-FCAA3EBD43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9360" y="2229928"/>
            <a:ext cx="3886200" cy="35427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BFF32-4AE0-470C-B391-7ACF7564EAFA}"/>
              </a:ext>
            </a:extLst>
          </p:cNvPr>
          <p:cNvSpPr txBox="1"/>
          <p:nvPr/>
        </p:nvSpPr>
        <p:spPr>
          <a:xfrm>
            <a:off x="1938910" y="2032626"/>
            <a:ext cx="105571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AA335-138F-4661-A185-5EA9D78992AE}"/>
              </a:ext>
            </a:extLst>
          </p:cNvPr>
          <p:cNvSpPr txBox="1"/>
          <p:nvPr/>
        </p:nvSpPr>
        <p:spPr>
          <a:xfrm>
            <a:off x="6021040" y="2032626"/>
            <a:ext cx="105571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EP</a:t>
            </a:r>
          </a:p>
        </p:txBody>
      </p:sp>
    </p:spTree>
    <p:extLst>
      <p:ext uri="{BB962C8B-B14F-4D97-AF65-F5344CB8AC3E}">
        <p14:creationId xmlns:p14="http://schemas.microsoft.com/office/powerpoint/2010/main" val="289225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B4C817-E0D5-462C-88D4-98453564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44"/>
          <a:stretch/>
        </p:blipFill>
        <p:spPr>
          <a:xfrm>
            <a:off x="5323941" y="1266751"/>
            <a:ext cx="3357086" cy="2630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48A11-77AD-4516-85C1-B36743B89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44"/>
          <a:stretch/>
        </p:blipFill>
        <p:spPr>
          <a:xfrm>
            <a:off x="1167289" y="4012798"/>
            <a:ext cx="3357086" cy="263078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DAE3320-6DED-4C2F-A007-D867EB3B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SON: CP ENSO Induced Precipitation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9C6AE6-FB91-433D-9226-131C90AB5800}"/>
              </a:ext>
            </a:extLst>
          </p:cNvPr>
          <p:cNvSpPr txBox="1"/>
          <p:nvPr/>
        </p:nvSpPr>
        <p:spPr>
          <a:xfrm>
            <a:off x="6536834" y="104298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5AE3-1681-4F1B-A275-443A54768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44"/>
          <a:stretch/>
        </p:blipFill>
        <p:spPr>
          <a:xfrm>
            <a:off x="5323941" y="4056544"/>
            <a:ext cx="3357086" cy="26307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DE08D2B-1ABA-4E2F-9B59-8335D513021D}"/>
              </a:ext>
            </a:extLst>
          </p:cNvPr>
          <p:cNvSpPr txBox="1"/>
          <p:nvPr/>
        </p:nvSpPr>
        <p:spPr>
          <a:xfrm>
            <a:off x="6474626" y="3820576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CA6266-C6E0-4518-B4E0-B095A3909B71}"/>
              </a:ext>
            </a:extLst>
          </p:cNvPr>
          <p:cNvSpPr/>
          <p:nvPr/>
        </p:nvSpPr>
        <p:spPr>
          <a:xfrm>
            <a:off x="6617502" y="2021605"/>
            <a:ext cx="1693202" cy="97276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12ECFC-5220-4B30-A232-32D09F6DFC8B}"/>
              </a:ext>
            </a:extLst>
          </p:cNvPr>
          <p:cNvSpPr/>
          <p:nvPr/>
        </p:nvSpPr>
        <p:spPr>
          <a:xfrm>
            <a:off x="5360048" y="2364292"/>
            <a:ext cx="971829" cy="29183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81BE4BB-14E3-4A94-80DA-67EF7C898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794"/>
          <a:stretch/>
        </p:blipFill>
        <p:spPr>
          <a:xfrm>
            <a:off x="1167289" y="1261233"/>
            <a:ext cx="3357086" cy="2607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93EA68-9BE7-456B-99B9-D149E22751CB}"/>
              </a:ext>
            </a:extLst>
          </p:cNvPr>
          <p:cNvSpPr txBox="1"/>
          <p:nvPr/>
        </p:nvSpPr>
        <p:spPr>
          <a:xfrm>
            <a:off x="2205817" y="1004452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OBS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71CEEF-10F6-4E49-91AC-5E8F024029F2}"/>
              </a:ext>
            </a:extLst>
          </p:cNvPr>
          <p:cNvSpPr txBox="1"/>
          <p:nvPr/>
        </p:nvSpPr>
        <p:spPr>
          <a:xfrm>
            <a:off x="2317974" y="3790032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112494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AA1D-5A59-474C-BA0D-84A96D80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IOD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F7F5F-33B5-44BC-AC89-9D287327B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3" r="14254" b="52083"/>
          <a:stretch/>
        </p:blipFill>
        <p:spPr>
          <a:xfrm>
            <a:off x="184846" y="1788639"/>
            <a:ext cx="3962401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1A364-F030-4499-8035-5CE5D66A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6" t="90770" r="13962"/>
          <a:stretch/>
        </p:blipFill>
        <p:spPr>
          <a:xfrm>
            <a:off x="280735" y="4909350"/>
            <a:ext cx="3962401" cy="506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75CE3-3480-4FB3-A5C7-A8611A7D7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50000" r="11328" b="8070"/>
          <a:stretch/>
        </p:blipFill>
        <p:spPr>
          <a:xfrm>
            <a:off x="4267200" y="4283505"/>
            <a:ext cx="4732057" cy="245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BAD35-BEE5-4FF7-9F67-51199868D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 t="50000" r="8882" b="8070"/>
          <a:stretch/>
        </p:blipFill>
        <p:spPr>
          <a:xfrm>
            <a:off x="4389120" y="1134979"/>
            <a:ext cx="4754880" cy="245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CE5E2-C14A-424A-8A1F-AD0E61CDBB85}"/>
              </a:ext>
            </a:extLst>
          </p:cNvPr>
          <p:cNvSpPr txBox="1"/>
          <p:nvPr/>
        </p:nvSpPr>
        <p:spPr>
          <a:xfrm>
            <a:off x="5274835" y="2240180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9BBF1-60C1-4030-B49C-166BC801E524}"/>
              </a:ext>
            </a:extLst>
          </p:cNvPr>
          <p:cNvSpPr txBox="1"/>
          <p:nvPr/>
        </p:nvSpPr>
        <p:spPr>
          <a:xfrm>
            <a:off x="280735" y="156120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18CB8-B7B9-47FC-9A55-43D03D4D909E}"/>
              </a:ext>
            </a:extLst>
          </p:cNvPr>
          <p:cNvSpPr txBox="1"/>
          <p:nvPr/>
        </p:nvSpPr>
        <p:spPr>
          <a:xfrm>
            <a:off x="5462227" y="5588166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321617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DC568B-3CE3-4619-94A1-8AD6D075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IOD Induced Precipitation</a:t>
            </a:r>
          </a:p>
        </p:txBody>
      </p:sp>
      <p:pic>
        <p:nvPicPr>
          <p:cNvPr id="14" name="Picture 2" descr="https://journals.ametsoc.org/na101/home/literatum/publisher/ams/journals/content/clim/2009/15200442-22.19/2009jcli2694.1/production/images/large/i1520-0442-22-19-5046-f11.jpeg">
            <a:extLst>
              <a:ext uri="{FF2B5EF4-FFF2-40B4-BE49-F238E27FC236}">
                <a16:creationId xmlns:a16="http://schemas.microsoft.com/office/drawing/2014/main" id="{E41963CD-08CC-4B37-8D06-35330A795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801235"/>
            <a:ext cx="7886700" cy="41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231792-FD94-45D0-815C-0379DB7F6D7B}"/>
              </a:ext>
            </a:extLst>
          </p:cNvPr>
          <p:cNvSpPr/>
          <p:nvPr/>
        </p:nvSpPr>
        <p:spPr>
          <a:xfrm>
            <a:off x="6176180" y="4081183"/>
            <a:ext cx="1050587" cy="97276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EC66BA-5954-449B-B0E7-52DEA7586834}"/>
              </a:ext>
            </a:extLst>
          </p:cNvPr>
          <p:cNvSpPr/>
          <p:nvPr/>
        </p:nvSpPr>
        <p:spPr>
          <a:xfrm>
            <a:off x="5110638" y="4262336"/>
            <a:ext cx="971829" cy="29183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ACD63-0EF6-4533-B83D-D8C42A239606}"/>
              </a:ext>
            </a:extLst>
          </p:cNvPr>
          <p:cNvSpPr/>
          <p:nvPr/>
        </p:nvSpPr>
        <p:spPr>
          <a:xfrm>
            <a:off x="9643" y="5934670"/>
            <a:ext cx="70923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Cai, W. A Sullivan, T Cowan: Rainfall teleconnections with Indo-Pacific variability in the WCRP CMIP3 models. Journal of climate 22 (19), 5046-5071 (2009).</a:t>
            </a:r>
          </a:p>
        </p:txBody>
      </p:sp>
    </p:spTree>
    <p:extLst>
      <p:ext uri="{BB962C8B-B14F-4D97-AF65-F5344CB8AC3E}">
        <p14:creationId xmlns:p14="http://schemas.microsoft.com/office/powerpoint/2010/main" val="100160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266ED-91FB-49EF-80D0-A0ECE2F0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0" y="2290049"/>
            <a:ext cx="3357086" cy="3060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BF84A-6706-475F-9B7D-9767D5472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41"/>
          <a:stretch/>
        </p:blipFill>
        <p:spPr>
          <a:xfrm>
            <a:off x="5041179" y="3966935"/>
            <a:ext cx="3357086" cy="266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DFE36-2206-4737-9E10-84996B417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70"/>
          <a:stretch/>
        </p:blipFill>
        <p:spPr>
          <a:xfrm>
            <a:off x="5111611" y="1244818"/>
            <a:ext cx="3357086" cy="26635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829F86-59AD-4282-B6A4-DCFC6D46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SON: IOD Induced Precipitation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20AFE-9C3D-4F3B-8808-F68FC624E93E}"/>
              </a:ext>
            </a:extLst>
          </p:cNvPr>
          <p:cNvSpPr/>
          <p:nvPr/>
        </p:nvSpPr>
        <p:spPr>
          <a:xfrm>
            <a:off x="6083440" y="1948509"/>
            <a:ext cx="1050587" cy="97276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F177E8-22D9-4F22-A544-3464C77B208B}"/>
              </a:ext>
            </a:extLst>
          </p:cNvPr>
          <p:cNvSpPr/>
          <p:nvPr/>
        </p:nvSpPr>
        <p:spPr>
          <a:xfrm>
            <a:off x="4972026" y="2203817"/>
            <a:ext cx="971829" cy="29183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4E41D-A560-4095-B252-3E670ACB6770}"/>
              </a:ext>
            </a:extLst>
          </p:cNvPr>
          <p:cNvSpPr txBox="1"/>
          <p:nvPr/>
        </p:nvSpPr>
        <p:spPr>
          <a:xfrm>
            <a:off x="3916311" y="115971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3A0EF-714D-4021-91E1-B4361775BDEF}"/>
              </a:ext>
            </a:extLst>
          </p:cNvPr>
          <p:cNvSpPr txBox="1"/>
          <p:nvPr/>
        </p:nvSpPr>
        <p:spPr>
          <a:xfrm>
            <a:off x="1581404" y="2049683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9BEC8-EC5E-4AD7-9C5B-CD99A66456A2}"/>
              </a:ext>
            </a:extLst>
          </p:cNvPr>
          <p:cNvSpPr txBox="1"/>
          <p:nvPr/>
        </p:nvSpPr>
        <p:spPr>
          <a:xfrm>
            <a:off x="3916311" y="3955428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26897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Double ITCZ attributed to the warm SST + Compare to Observation Atmosphere Model is more sensitive</a:t>
            </a:r>
          </a:p>
          <a:p>
            <a:r>
              <a:rPr lang="en-AU" dirty="0"/>
              <a:t>Generally all right on Asia, India, Australia monsoon simulation</a:t>
            </a:r>
          </a:p>
          <a:p>
            <a:r>
              <a:rPr lang="en-AU" dirty="0"/>
              <a:t>IO exp: High frequency part of ENSO reduced</a:t>
            </a:r>
          </a:p>
          <a:p>
            <a:r>
              <a:rPr lang="en-AU" dirty="0"/>
              <a:t>Northern PO exp: ENSO is stronger than RAW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201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Understand how our new model performs Monsoon in ACCESS-CM2 </a:t>
            </a:r>
            <a:r>
              <a:rPr lang="en-AU" dirty="0" err="1"/>
              <a:t>piControl</a:t>
            </a:r>
            <a:endParaRPr lang="en-AU" dirty="0"/>
          </a:p>
          <a:p>
            <a:pPr lvl="1"/>
            <a:r>
              <a:rPr lang="en-AU" dirty="0"/>
              <a:t>Precipitation in the CM2</a:t>
            </a:r>
          </a:p>
          <a:p>
            <a:pPr lvl="1"/>
            <a:r>
              <a:rPr lang="en-AU" dirty="0"/>
              <a:t>Double ITCZ ?? Prec. Bias??</a:t>
            </a:r>
          </a:p>
          <a:p>
            <a:pPr lvl="1"/>
            <a:r>
              <a:rPr lang="en-AU" dirty="0"/>
              <a:t>Asia, India, Australia Monsoon?</a:t>
            </a:r>
          </a:p>
          <a:p>
            <a:r>
              <a:rPr lang="en-AU" dirty="0"/>
              <a:t>Reviewing the roles of IO &amp; PO </a:t>
            </a:r>
            <a:r>
              <a:rPr lang="en-AU"/>
              <a:t>in the climate </a:t>
            </a:r>
            <a:r>
              <a:rPr lang="en-AU" dirty="0"/>
              <a:t>system. </a:t>
            </a:r>
          </a:p>
          <a:p>
            <a:pPr lvl="1"/>
            <a:r>
              <a:rPr lang="en-AU" dirty="0"/>
              <a:t>Eastern (Central) Pacific ENSO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7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Arnold Sullivan | Arnold.Sullivan@csiro.au</a:t>
            </a:r>
            <a:br>
              <a:rPr lang="en-US" dirty="0"/>
            </a:br>
            <a:r>
              <a:rPr lang="en-US" dirty="0"/>
              <a:t>+61 3 9239 4525</a:t>
            </a:r>
          </a:p>
        </p:txBody>
      </p:sp>
    </p:spTree>
    <p:extLst>
      <p:ext uri="{BB962C8B-B14F-4D97-AF65-F5344CB8AC3E}">
        <p14:creationId xmlns:p14="http://schemas.microsoft.com/office/powerpoint/2010/main" val="77453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BC38F7-24DC-411A-8652-8E795C77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ENSO Diversity</a:t>
            </a:r>
          </a:p>
        </p:txBody>
      </p: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E15BC4B1-DFAA-46AA-B0C1-70152CCAD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2"/>
          <a:stretch/>
        </p:blipFill>
        <p:spPr bwMode="auto">
          <a:xfrm>
            <a:off x="5225784" y="1047750"/>
            <a:ext cx="223890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gure 1">
            <a:extLst>
              <a:ext uri="{FF2B5EF4-FFF2-40B4-BE49-F238E27FC236}">
                <a16:creationId xmlns:a16="http://schemas.microsoft.com/office/drawing/2014/main" id="{98F63A77-7ADB-44B5-B5E8-E76DBC0AD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8"/>
          <a:stretch/>
        </p:blipFill>
        <p:spPr bwMode="auto">
          <a:xfrm>
            <a:off x="5259653" y="3553884"/>
            <a:ext cx="217116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3DE5C-3BC8-49A9-B3FE-2F77DA13F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542491" y="1698059"/>
            <a:ext cx="4678286" cy="3461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AD14F-8132-4DF5-8517-F6848CBA8EF1}"/>
              </a:ext>
            </a:extLst>
          </p:cNvPr>
          <p:cNvSpPr txBox="1"/>
          <p:nvPr/>
        </p:nvSpPr>
        <p:spPr>
          <a:xfrm>
            <a:off x="7679267" y="1413933"/>
            <a:ext cx="1236133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5-7 </a:t>
            </a:r>
            <a:r>
              <a:rPr lang="en-AU" dirty="0" err="1">
                <a:solidFill>
                  <a:schemeClr val="bg1"/>
                </a:solidFill>
              </a:rPr>
              <a:t>yrs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2E55-5EBD-4275-921D-D8D2AAEE0D9C}"/>
              </a:ext>
            </a:extLst>
          </p:cNvPr>
          <p:cNvSpPr txBox="1"/>
          <p:nvPr/>
        </p:nvSpPr>
        <p:spPr>
          <a:xfrm>
            <a:off x="7679267" y="3953933"/>
            <a:ext cx="123613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2-7 </a:t>
            </a:r>
            <a:r>
              <a:rPr lang="en-AU" dirty="0" err="1">
                <a:solidFill>
                  <a:schemeClr val="bg1"/>
                </a:solidFill>
              </a:rPr>
              <a:t>yrs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decadal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D6E389-5B74-4FAB-8FD1-B9E65247FDAF}"/>
              </a:ext>
            </a:extLst>
          </p:cNvPr>
          <p:cNvCxnSpPr/>
          <p:nvPr/>
        </p:nvCxnSpPr>
        <p:spPr>
          <a:xfrm flipH="1">
            <a:off x="6530579" y="1558359"/>
            <a:ext cx="1041400" cy="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ED75F-8ED6-4480-8471-0535B45527EF}"/>
              </a:ext>
            </a:extLst>
          </p:cNvPr>
          <p:cNvCxnSpPr>
            <a:cxnSpLocks/>
          </p:cNvCxnSpPr>
          <p:nvPr/>
        </p:nvCxnSpPr>
        <p:spPr>
          <a:xfrm flipH="1">
            <a:off x="6345237" y="3674533"/>
            <a:ext cx="1041400" cy="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C63D6-ACD6-4F18-8296-668F0881FFA8}"/>
              </a:ext>
            </a:extLst>
          </p:cNvPr>
          <p:cNvCxnSpPr>
            <a:cxnSpLocks/>
          </p:cNvCxnSpPr>
          <p:nvPr/>
        </p:nvCxnSpPr>
        <p:spPr>
          <a:xfrm flipH="1">
            <a:off x="6709303" y="4795336"/>
            <a:ext cx="1041400" cy="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3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7E3FB-1673-46AB-8769-E969344A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Spectra of Nino3.4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2E8303A-0D2D-4716-97B2-835D822C8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79" b="50082"/>
          <a:stretch/>
        </p:blipFill>
        <p:spPr>
          <a:xfrm>
            <a:off x="4955721" y="3801979"/>
            <a:ext cx="2478284" cy="241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D9719-1652-4936-A4B1-BFA0E5685E31}"/>
              </a:ext>
            </a:extLst>
          </p:cNvPr>
          <p:cNvSpPr txBox="1"/>
          <p:nvPr/>
        </p:nvSpPr>
        <p:spPr>
          <a:xfrm>
            <a:off x="2150627" y="904624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8BE72-D53D-4928-AD88-5D987EEDAD1F}"/>
              </a:ext>
            </a:extLst>
          </p:cNvPr>
          <p:cNvSpPr/>
          <p:nvPr/>
        </p:nvSpPr>
        <p:spPr>
          <a:xfrm>
            <a:off x="6154599" y="3697979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21234-4D4E-41A7-B3F2-02AA074A3705}"/>
              </a:ext>
            </a:extLst>
          </p:cNvPr>
          <p:cNvSpPr txBox="1"/>
          <p:nvPr/>
        </p:nvSpPr>
        <p:spPr>
          <a:xfrm>
            <a:off x="5660305" y="3370581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b="1" dirty="0">
                <a:solidFill>
                  <a:srgbClr val="FF0000"/>
                </a:solidFill>
              </a:rPr>
              <a:t>5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r>
              <a:rPr lang="en-AU" sz="1000" b="1" dirty="0">
                <a:solidFill>
                  <a:srgbClr val="FF0000"/>
                </a:solidFill>
              </a:rPr>
              <a:t> -&gt;|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0244B-7333-412B-AC93-968E6A069595}"/>
              </a:ext>
            </a:extLst>
          </p:cNvPr>
          <p:cNvSpPr txBox="1"/>
          <p:nvPr/>
        </p:nvSpPr>
        <p:spPr>
          <a:xfrm>
            <a:off x="6333609" y="3368744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rgbClr val="FF0000"/>
                </a:solidFill>
              </a:rPr>
              <a:t>|&lt;- 1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endParaRPr lang="en-AU" sz="10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B551E-7EBA-4A3F-9128-CAAE2D06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99" y="2020577"/>
            <a:ext cx="4074583" cy="1204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F75E4-C498-433E-BEE5-447136C7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00" y="527684"/>
            <a:ext cx="4074583" cy="12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0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EE09-3C29-4F26-A3AE-E76069A2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Power Spectra of </a:t>
            </a:r>
            <a:r>
              <a:rPr lang="en-US" altLang="zh-TW" sz="4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Monsoon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Rainfall Index</a:t>
            </a:r>
            <a:endParaRPr lang="en-AU" dirty="0"/>
          </a:p>
        </p:txBody>
      </p:sp>
      <p:pic>
        <p:nvPicPr>
          <p:cNvPr id="4" name="Picture 3" descr="D:\yu\maker\talk\tbo\image\obs.power.monsoon_index.tif">
            <a:extLst>
              <a:ext uri="{FF2B5EF4-FFF2-40B4-BE49-F238E27FC236}">
                <a16:creationId xmlns:a16="http://schemas.microsoft.com/office/drawing/2014/main" id="{CBFFC933-8580-41AD-A92F-EEF8265A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828800"/>
            <a:ext cx="8683625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7E16CFE0-2B73-4F0E-855E-62781AEC4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76400"/>
            <a:ext cx="3281363" cy="465138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200" b="1">
                <a:solidFill>
                  <a:schemeClr val="accent2"/>
                </a:solidFill>
                <a:ea typeface="PMingLiU" panose="02020500000000000000" pitchFamily="18" charset="-120"/>
              </a:rPr>
              <a:t>Indian Summer Monsoon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0254096-C55B-44AA-909D-C9EA65814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1676400"/>
            <a:ext cx="3762375" cy="465138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200" b="1">
                <a:solidFill>
                  <a:schemeClr val="accent2"/>
                </a:solidFill>
                <a:ea typeface="PMingLiU" panose="02020500000000000000" pitchFamily="18" charset="-120"/>
              </a:rPr>
              <a:t>Australian Summer Monsoon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AFE6C-1253-4437-8EA7-70F0408BF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5960508"/>
            <a:ext cx="5401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1800" dirty="0">
                <a:ea typeface="PMingLiU" panose="02020500000000000000" pitchFamily="18" charset="-120"/>
              </a:rPr>
              <a:t>(Org from Yu: modified from </a:t>
            </a:r>
            <a:r>
              <a:rPr kumimoji="1" lang="en-US" altLang="zh-TW" sz="1800" dirty="0" err="1">
                <a:ea typeface="PMingLiU" panose="02020500000000000000" pitchFamily="18" charset="-120"/>
              </a:rPr>
              <a:t>Meehl</a:t>
            </a:r>
            <a:r>
              <a:rPr kumimoji="1" lang="en-US" altLang="zh-TW" sz="1800" dirty="0">
                <a:ea typeface="PMingLiU" panose="02020500000000000000" pitchFamily="18" charset="-120"/>
              </a:rPr>
              <a:t> and </a:t>
            </a:r>
            <a:r>
              <a:rPr kumimoji="1" lang="en-US" altLang="zh-TW" sz="1800" dirty="0" err="1">
                <a:ea typeface="PMingLiU" panose="02020500000000000000" pitchFamily="18" charset="-120"/>
              </a:rPr>
              <a:t>Arblaster</a:t>
            </a:r>
            <a:r>
              <a:rPr kumimoji="1" lang="en-US" altLang="zh-TW" sz="1800" dirty="0">
                <a:ea typeface="PMingLiU" panose="02020500000000000000" pitchFamily="18" charset="-120"/>
              </a:rPr>
              <a:t> 2002)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B7BA9-3235-48C0-A7CD-501997C5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362200"/>
            <a:ext cx="838200" cy="2819400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D8D00-5D85-4611-907F-F1892CC60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2362200"/>
            <a:ext cx="838200" cy="2819400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510EB977-4F15-4EC7-81A2-244E99135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514600"/>
            <a:ext cx="0" cy="457200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4280733-8B7D-4D63-A0D1-BDF8447E2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0425" y="2428875"/>
            <a:ext cx="0" cy="381000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5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D50182-2859-4684-8EF2-E8C3D6E2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8688"/>
            <a:ext cx="7886700" cy="41197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CEC6AE-5DCF-47B2-B5F5-FF7328E6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Decoupled regions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10F94-8D51-4C7C-AE1D-E695E2C8FBF7}"/>
              </a:ext>
            </a:extLst>
          </p:cNvPr>
          <p:cNvSpPr txBox="1"/>
          <p:nvPr/>
        </p:nvSpPr>
        <p:spPr>
          <a:xfrm>
            <a:off x="507076" y="6259484"/>
            <a:ext cx="2801389" cy="37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B0F0"/>
                </a:solidFill>
              </a:rPr>
              <a:t>Chung et al.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95320-D0C4-4411-8675-85CDF40A5F9C}"/>
              </a:ext>
            </a:extLst>
          </p:cNvPr>
          <p:cNvSpPr txBox="1"/>
          <p:nvPr/>
        </p:nvSpPr>
        <p:spPr>
          <a:xfrm>
            <a:off x="7591952" y="2881182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F6FFC-14D9-4C0A-B926-36D01C7A294C}"/>
              </a:ext>
            </a:extLst>
          </p:cNvPr>
          <p:cNvSpPr txBox="1"/>
          <p:nvPr/>
        </p:nvSpPr>
        <p:spPr>
          <a:xfrm>
            <a:off x="5848003" y="357352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95936BF-FC2D-441B-B543-4AB7C5803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175" y="4866957"/>
            <a:ext cx="1974580" cy="49244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1300" b="1" dirty="0">
                <a:solidFill>
                  <a:schemeClr val="bg1"/>
                </a:solidFill>
              </a:rPr>
              <a:t>Simulated (T&amp;S) replaced </a:t>
            </a:r>
          </a:p>
          <a:p>
            <a:r>
              <a:rPr lang="en-US" altLang="en-US" sz="1300" b="1" dirty="0">
                <a:solidFill>
                  <a:schemeClr val="bg1"/>
                </a:solidFill>
              </a:rPr>
              <a:t>by </a:t>
            </a:r>
            <a:r>
              <a:rPr lang="en-US" altLang="en-US" sz="1300" b="1" dirty="0" err="1">
                <a:solidFill>
                  <a:schemeClr val="bg1"/>
                </a:solidFill>
              </a:rPr>
              <a:t>piControl</a:t>
            </a:r>
            <a:r>
              <a:rPr lang="en-US" altLang="en-US" sz="1300" b="1" dirty="0">
                <a:solidFill>
                  <a:schemeClr val="bg1"/>
                </a:solidFill>
              </a:rPr>
              <a:t> climatology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4C3051-1F08-44CB-9E7F-3B99B078A16A}"/>
              </a:ext>
            </a:extLst>
          </p:cNvPr>
          <p:cNvCxnSpPr>
            <a:cxnSpLocks/>
          </p:cNvCxnSpPr>
          <p:nvPr/>
        </p:nvCxnSpPr>
        <p:spPr>
          <a:xfrm flipH="1" flipV="1">
            <a:off x="1535495" y="2888686"/>
            <a:ext cx="1326488" cy="17968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979796-937F-4B2D-BDBA-FB083CBD4E2E}"/>
              </a:ext>
            </a:extLst>
          </p:cNvPr>
          <p:cNvCxnSpPr>
            <a:cxnSpLocks/>
          </p:cNvCxnSpPr>
          <p:nvPr/>
        </p:nvCxnSpPr>
        <p:spPr>
          <a:xfrm flipV="1">
            <a:off x="3657600" y="3758192"/>
            <a:ext cx="2190403" cy="927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F90584-1766-4306-8BF2-6CEAD6056044}"/>
              </a:ext>
            </a:extLst>
          </p:cNvPr>
          <p:cNvSpPr/>
          <p:nvPr/>
        </p:nvSpPr>
        <p:spPr>
          <a:xfrm>
            <a:off x="3308465" y="2843500"/>
            <a:ext cx="1326488" cy="776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4813A-0FC5-41B8-A432-77B4B47BA996}"/>
              </a:ext>
            </a:extLst>
          </p:cNvPr>
          <p:cNvSpPr/>
          <p:nvPr/>
        </p:nvSpPr>
        <p:spPr>
          <a:xfrm>
            <a:off x="1497262" y="3942858"/>
            <a:ext cx="1647825" cy="49244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126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E3FB-1673-46AB-8769-E969344A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Spectra of Nino3.4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8303A-0D2D-4716-97B2-835D822C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1018400"/>
            <a:ext cx="4915159" cy="4829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CEE40-3360-4741-B515-3CDE72CBAD4B}"/>
              </a:ext>
            </a:extLst>
          </p:cNvPr>
          <p:cNvSpPr txBox="1"/>
          <p:nvPr/>
        </p:nvSpPr>
        <p:spPr>
          <a:xfrm>
            <a:off x="7626926" y="1112812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8B9-B7A6-4126-AFFD-7C4901E2B53A}"/>
              </a:ext>
            </a:extLst>
          </p:cNvPr>
          <p:cNvSpPr txBox="1"/>
          <p:nvPr/>
        </p:nvSpPr>
        <p:spPr>
          <a:xfrm>
            <a:off x="6396641" y="354093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D9719-1652-4936-A4B1-BFA0E5685E31}"/>
              </a:ext>
            </a:extLst>
          </p:cNvPr>
          <p:cNvSpPr txBox="1"/>
          <p:nvPr/>
        </p:nvSpPr>
        <p:spPr>
          <a:xfrm>
            <a:off x="5162129" y="1102960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8BE72-D53D-4928-AD88-5D987EEDAD1F}"/>
              </a:ext>
            </a:extLst>
          </p:cNvPr>
          <p:cNvSpPr/>
          <p:nvPr/>
        </p:nvSpPr>
        <p:spPr>
          <a:xfrm>
            <a:off x="5064245" y="914400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35ED2-B721-4B6A-A706-23C2974ABD09}"/>
              </a:ext>
            </a:extLst>
          </p:cNvPr>
          <p:cNvSpPr/>
          <p:nvPr/>
        </p:nvSpPr>
        <p:spPr>
          <a:xfrm>
            <a:off x="7537355" y="914400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5D34C-1853-4F05-857F-900CA634095A}"/>
              </a:ext>
            </a:extLst>
          </p:cNvPr>
          <p:cNvSpPr/>
          <p:nvPr/>
        </p:nvSpPr>
        <p:spPr>
          <a:xfrm>
            <a:off x="6314632" y="3325378"/>
            <a:ext cx="272526" cy="2244436"/>
          </a:xfrm>
          <a:prstGeom prst="rect">
            <a:avLst/>
          </a:prstGeom>
          <a:solidFill>
            <a:srgbClr val="8E687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21234-4D4E-41A7-B3F2-02AA074A3705}"/>
              </a:ext>
            </a:extLst>
          </p:cNvPr>
          <p:cNvSpPr txBox="1"/>
          <p:nvPr/>
        </p:nvSpPr>
        <p:spPr>
          <a:xfrm>
            <a:off x="4569951" y="587002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b="1" dirty="0">
                <a:solidFill>
                  <a:srgbClr val="FF0000"/>
                </a:solidFill>
              </a:rPr>
              <a:t>5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r>
              <a:rPr lang="en-AU" sz="1000" b="1" dirty="0">
                <a:solidFill>
                  <a:srgbClr val="FF0000"/>
                </a:solidFill>
              </a:rPr>
              <a:t> -&gt;|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0244B-7333-412B-AC93-968E6A069595}"/>
              </a:ext>
            </a:extLst>
          </p:cNvPr>
          <p:cNvSpPr txBox="1"/>
          <p:nvPr/>
        </p:nvSpPr>
        <p:spPr>
          <a:xfrm>
            <a:off x="5243255" y="585165"/>
            <a:ext cx="616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rgbClr val="FF0000"/>
                </a:solidFill>
              </a:rPr>
              <a:t>|&lt;- 1 </a:t>
            </a:r>
            <a:r>
              <a:rPr lang="en-AU" sz="1000" b="1" dirty="0" err="1">
                <a:solidFill>
                  <a:srgbClr val="FF0000"/>
                </a:solidFill>
              </a:rPr>
              <a:t>yr</a:t>
            </a:r>
            <a:endParaRPr lang="en-AU" sz="10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B551E-7EBA-4A3F-9128-CAAE2D06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8" y="4739217"/>
            <a:ext cx="4074583" cy="1204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F75E4-C498-433E-BEE5-447136C7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9" y="3525058"/>
            <a:ext cx="4074583" cy="1204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3DF58-16D0-4A67-83E1-D4E976C8D075}"/>
              </a:ext>
            </a:extLst>
          </p:cNvPr>
          <p:cNvSpPr/>
          <p:nvPr/>
        </p:nvSpPr>
        <p:spPr>
          <a:xfrm>
            <a:off x="769209" y="1066546"/>
            <a:ext cx="28763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Power Spectra of Nino3.4</a:t>
            </a:r>
            <a:endParaRPr lang="en-AU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9761-CE15-4952-A022-03830386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SEP</a:t>
            </a:r>
            <a:b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52642-0E2B-440F-A6DD-88DC70DE8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697" y="2438400"/>
            <a:ext cx="3845272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Observational SST &amp; Precipitation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Averaged over 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90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W-120</a:t>
            </a:r>
            <a:r>
              <a:rPr lang="en-US" sz="2000" b="1" baseline="30000" dirty="0">
                <a:solidFill>
                  <a:srgbClr val="0070C0"/>
                </a:solidFill>
              </a:rPr>
              <a:t>o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Checking Double-ITCZ Bias in CM2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91461C-3D9B-4904-8135-16F75FC85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55"/>
          <a:stretch/>
        </p:blipFill>
        <p:spPr>
          <a:xfrm>
            <a:off x="3912601" y="431802"/>
            <a:ext cx="5149235" cy="5732145"/>
          </a:xfrm>
          <a:prstGeom prst="rect">
            <a:avLst/>
          </a:prstGeom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E21ED1-6DCF-4534-9961-459D6093D991}"/>
              </a:ext>
            </a:extLst>
          </p:cNvPr>
          <p:cNvSpPr/>
          <p:nvPr/>
        </p:nvSpPr>
        <p:spPr>
          <a:xfrm>
            <a:off x="4039985" y="2502131"/>
            <a:ext cx="1113906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2B6EA2-C37A-47BA-B70F-E171252C17D7}"/>
              </a:ext>
            </a:extLst>
          </p:cNvPr>
          <p:cNvSpPr/>
          <p:nvPr/>
        </p:nvSpPr>
        <p:spPr>
          <a:xfrm>
            <a:off x="5026043" y="2561162"/>
            <a:ext cx="1113906" cy="36298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354AA-42FB-453D-98D6-43B0BA694FFB}"/>
              </a:ext>
            </a:extLst>
          </p:cNvPr>
          <p:cNvSpPr/>
          <p:nvPr/>
        </p:nvSpPr>
        <p:spPr>
          <a:xfrm>
            <a:off x="7443585" y="1987584"/>
            <a:ext cx="1113906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A333C4-AFD9-4FE2-BD27-1A364D924D43}"/>
              </a:ext>
            </a:extLst>
          </p:cNvPr>
          <p:cNvSpPr/>
          <p:nvPr/>
        </p:nvSpPr>
        <p:spPr>
          <a:xfrm>
            <a:off x="6621663" y="2530211"/>
            <a:ext cx="1113906" cy="36298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BC603-E0CF-4D15-B81F-C5A247D4AF1C}"/>
              </a:ext>
            </a:extLst>
          </p:cNvPr>
          <p:cNvSpPr txBox="1"/>
          <p:nvPr/>
        </p:nvSpPr>
        <p:spPr>
          <a:xfrm>
            <a:off x="2793948" y="4146443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BDA05-F51E-4A0A-B71A-1212F743076F}"/>
              </a:ext>
            </a:extLst>
          </p:cNvPr>
          <p:cNvSpPr txBox="1"/>
          <p:nvPr/>
        </p:nvSpPr>
        <p:spPr>
          <a:xfrm>
            <a:off x="2793947" y="5794615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3CE1D2-9445-488F-B209-C4C4F67FA336}"/>
              </a:ext>
            </a:extLst>
          </p:cNvPr>
          <p:cNvSpPr txBox="1"/>
          <p:nvPr/>
        </p:nvSpPr>
        <p:spPr>
          <a:xfrm>
            <a:off x="2793949" y="2025673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0E3EA-86D1-42DA-8B60-FF7A95C38D11}"/>
              </a:ext>
            </a:extLst>
          </p:cNvPr>
          <p:cNvSpPr txBox="1"/>
          <p:nvPr/>
        </p:nvSpPr>
        <p:spPr>
          <a:xfrm>
            <a:off x="2788564" y="431802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Obs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FC944-F223-49C4-BEE4-64D4AEAF4281}"/>
              </a:ext>
            </a:extLst>
          </p:cNvPr>
          <p:cNvSpPr txBox="1"/>
          <p:nvPr/>
        </p:nvSpPr>
        <p:spPr>
          <a:xfrm>
            <a:off x="71058" y="6421102"/>
            <a:ext cx="190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B0F0"/>
                </a:solidFill>
              </a:rPr>
              <a:t>Song &amp; Zhang 2019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2172CB22-0C76-4423-8F0D-5C389296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6" y="4455622"/>
            <a:ext cx="2189473" cy="1143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5335F6-78DA-489C-827F-E6C37393CC3D}"/>
              </a:ext>
            </a:extLst>
          </p:cNvPr>
          <p:cNvSpPr/>
          <p:nvPr/>
        </p:nvSpPr>
        <p:spPr>
          <a:xfrm>
            <a:off x="723206" y="4838006"/>
            <a:ext cx="237505" cy="2845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94D56A-9063-4EA6-A231-77574C98D9B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60711" y="3075709"/>
            <a:ext cx="1483232" cy="190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7324FC-2BF4-4D1F-81CC-E837394BAEED}"/>
              </a:ext>
            </a:extLst>
          </p:cNvPr>
          <p:cNvSpPr txBox="1"/>
          <p:nvPr/>
        </p:nvSpPr>
        <p:spPr>
          <a:xfrm>
            <a:off x="4757653" y="30605"/>
            <a:ext cx="105571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SST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B2DBCE-316D-4E00-AB07-F21DBC4D2D57}"/>
              </a:ext>
            </a:extLst>
          </p:cNvPr>
          <p:cNvSpPr txBox="1"/>
          <p:nvPr/>
        </p:nvSpPr>
        <p:spPr>
          <a:xfrm>
            <a:off x="7443585" y="30605"/>
            <a:ext cx="105571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Prec.</a:t>
            </a:r>
          </a:p>
        </p:txBody>
      </p:sp>
    </p:spTree>
    <p:extLst>
      <p:ext uri="{BB962C8B-B14F-4D97-AF65-F5344CB8AC3E}">
        <p14:creationId xmlns:p14="http://schemas.microsoft.com/office/powerpoint/2010/main" val="39655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CA81-0625-4EE1-A138-6BAA57BB44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2601" y="839292"/>
            <a:ext cx="2522980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WNP-EA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6D4D9-9C58-4F7E-B0CA-A4C62D7F329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2601" y="2638043"/>
            <a:ext cx="2522980" cy="34156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Western North Pacific-Eastern Asia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Averaged over 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115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E-135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Checking precipitation Bias in CM2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9D14F-6212-4B1D-A299-42470B8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89" y="2417914"/>
            <a:ext cx="3665220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BFB17-D757-4CCE-AC57-2A7EBBD0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220" y="4635550"/>
            <a:ext cx="3665220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B0F25-CB54-457A-97F8-C4956BD0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220" y="260300"/>
            <a:ext cx="3665220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9BD36-551D-4E53-90FA-C591B213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95850"/>
            <a:ext cx="3665220" cy="19621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36D1DA-479F-4347-8F26-CD04C8DDEFE1}"/>
              </a:ext>
            </a:extLst>
          </p:cNvPr>
          <p:cNvSpPr txBox="1"/>
          <p:nvPr/>
        </p:nvSpPr>
        <p:spPr>
          <a:xfrm>
            <a:off x="3938098" y="3196929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04D74-21CB-4DEF-80C1-28235B00CBAC}"/>
              </a:ext>
            </a:extLst>
          </p:cNvPr>
          <p:cNvSpPr txBox="1"/>
          <p:nvPr/>
        </p:nvSpPr>
        <p:spPr>
          <a:xfrm>
            <a:off x="7605684" y="5507593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3F83F3-278B-4261-A138-402536BCE8A8}"/>
              </a:ext>
            </a:extLst>
          </p:cNvPr>
          <p:cNvSpPr txBox="1"/>
          <p:nvPr/>
        </p:nvSpPr>
        <p:spPr>
          <a:xfrm>
            <a:off x="7605684" y="1057590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442D4E-5BD2-45AC-B538-8463E47C4B3B}"/>
              </a:ext>
            </a:extLst>
          </p:cNvPr>
          <p:cNvSpPr txBox="1"/>
          <p:nvPr/>
        </p:nvSpPr>
        <p:spPr>
          <a:xfrm>
            <a:off x="7095312" y="4665171"/>
            <a:ext cx="190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rgbClr val="00B0F0"/>
                </a:solidFill>
              </a:rPr>
              <a:t>Chou et al. 2008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91F738-8CA1-4EC7-9242-2AA3814B16FC}"/>
              </a:ext>
            </a:extLst>
          </p:cNvPr>
          <p:cNvSpPr/>
          <p:nvPr/>
        </p:nvSpPr>
        <p:spPr>
          <a:xfrm>
            <a:off x="3879907" y="722904"/>
            <a:ext cx="1113906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6C280-9D2C-4F6B-8186-E7EE23AD5B59}"/>
              </a:ext>
            </a:extLst>
          </p:cNvPr>
          <p:cNvSpPr/>
          <p:nvPr/>
        </p:nvSpPr>
        <p:spPr>
          <a:xfrm>
            <a:off x="8157680" y="2857360"/>
            <a:ext cx="728325" cy="57357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828EE-BF04-48D8-8819-BB2998C77744}"/>
              </a:ext>
            </a:extLst>
          </p:cNvPr>
          <p:cNvSpPr txBox="1"/>
          <p:nvPr/>
        </p:nvSpPr>
        <p:spPr>
          <a:xfrm>
            <a:off x="1304752" y="4684221"/>
            <a:ext cx="10557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Obs</a:t>
            </a:r>
            <a:endParaRPr lang="en-AU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C73A8-BAD0-4EBC-A8FF-93D9FE2A955D}"/>
              </a:ext>
            </a:extLst>
          </p:cNvPr>
          <p:cNvCxnSpPr/>
          <p:nvPr/>
        </p:nvCxnSpPr>
        <p:spPr>
          <a:xfrm flipV="1">
            <a:off x="1304752" y="5200650"/>
            <a:ext cx="933623" cy="491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4530074C-3AB5-4533-8A93-BCED91E9A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3" y="22023"/>
            <a:ext cx="2189473" cy="11437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99F0493-11D5-4070-B089-B90E56FD14E7}"/>
              </a:ext>
            </a:extLst>
          </p:cNvPr>
          <p:cNvSpPr/>
          <p:nvPr/>
        </p:nvSpPr>
        <p:spPr>
          <a:xfrm>
            <a:off x="1780653" y="394655"/>
            <a:ext cx="139480" cy="195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9C8765-7AD3-4790-97C5-B4BB50B04529}"/>
              </a:ext>
            </a:extLst>
          </p:cNvPr>
          <p:cNvCxnSpPr>
            <a:cxnSpLocks/>
          </p:cNvCxnSpPr>
          <p:nvPr/>
        </p:nvCxnSpPr>
        <p:spPr>
          <a:xfrm flipH="1" flipV="1">
            <a:off x="1920133" y="590086"/>
            <a:ext cx="523810" cy="248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3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B7ABA90-1299-C141-957E-0B959BC403DA}" vid="{288C271B-28C9-2546-810A-917951D075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82DC99B231B4289A7D2DA8AEF491E" ma:contentTypeVersion="0" ma:contentTypeDescription="Create a new document." ma:contentTypeScope="" ma:versionID="7ab2771f0ff6c8db12c66e47e5277d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0B3A1A-D292-4204-ADA4-220D5B16F80C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51591A-78EB-4DAD-96E1-B8F49FCAE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C59F34-1BFD-42CA-985E-2FB9CF555E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423</Words>
  <Application>Microsoft Office PowerPoint</Application>
  <PresentationFormat>On-screen Show (4:3)</PresentationFormat>
  <Paragraphs>107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The impact of the Indian Ocean and North Pacific in Austral-Asian Monsoon &amp; ENSO in the ACCESS-CM2 piControl runs</vt:lpstr>
      <vt:lpstr>Background story</vt:lpstr>
      <vt:lpstr>ENSO Diversity</vt:lpstr>
      <vt:lpstr>Power Spectra of Nino3.4</vt:lpstr>
      <vt:lpstr>Power Spectra of Monsoon Rainfall Index</vt:lpstr>
      <vt:lpstr>Decoupled regions</vt:lpstr>
      <vt:lpstr>Power Spectra of Nino3.4</vt:lpstr>
      <vt:lpstr>SEP Seasonal Cycle</vt:lpstr>
      <vt:lpstr>WNP-EA Seasonal Cycle</vt:lpstr>
      <vt:lpstr>PowerPoint Presentation</vt:lpstr>
      <vt:lpstr>Power Spectra of Australia Monsoon</vt:lpstr>
      <vt:lpstr>Power Spectra of WYMI</vt:lpstr>
      <vt:lpstr>ENSO Induced Precipitation</vt:lpstr>
      <vt:lpstr>SON: NCEP vs ENSO from HadISST</vt:lpstr>
      <vt:lpstr>SON: CP ENSO Induced Precipitation</vt:lpstr>
      <vt:lpstr>IOD Patterns</vt:lpstr>
      <vt:lpstr>IOD Induced Precipitation</vt:lpstr>
      <vt:lpstr>SON: IOD Induced Precipitation</vt:lpstr>
      <vt:lpstr>Summary</vt:lpstr>
      <vt:lpstr>Arnold Sullivan | Arnold.Sullivan@csiro.au +61 3 9239 4525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the Indian Ocean and North Pacific in Austral-Asian Monsoon &amp; ENSO in the ACCESS-CM2 piControl runs</dc:title>
  <dc:creator>Sullivan, Arnold (O&amp;A, Aspendale)</dc:creator>
  <cp:lastModifiedBy>Sullivan, Arnold (O&amp;A, Aspendale)</cp:lastModifiedBy>
  <cp:revision>76</cp:revision>
  <dcterms:created xsi:type="dcterms:W3CDTF">2019-09-11T04:28:42Z</dcterms:created>
  <dcterms:modified xsi:type="dcterms:W3CDTF">2019-09-12T23:46:21Z</dcterms:modified>
</cp:coreProperties>
</file>